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80" r:id="rId10"/>
    <p:sldId id="281" r:id="rId11"/>
    <p:sldId id="282" r:id="rId12"/>
    <p:sldId id="284" r:id="rId13"/>
    <p:sldId id="285" r:id="rId14"/>
    <p:sldId id="286" r:id="rId15"/>
    <p:sldId id="269" r:id="rId16"/>
    <p:sldId id="270" r:id="rId17"/>
    <p:sldId id="271" r:id="rId18"/>
    <p:sldId id="272" r:id="rId19"/>
    <p:sldId id="273" r:id="rId20"/>
    <p:sldId id="288" r:id="rId21"/>
    <p:sldId id="274" r:id="rId22"/>
    <p:sldId id="275" r:id="rId23"/>
    <p:sldId id="276" r:id="rId24"/>
    <p:sldId id="289" r:id="rId25"/>
    <p:sldId id="263" r:id="rId26"/>
    <p:sldId id="264" r:id="rId27"/>
    <p:sldId id="265" r:id="rId28"/>
    <p:sldId id="277" r:id="rId29"/>
    <p:sldId id="290" r:id="rId30"/>
  </p:sldIdLst>
  <p:sldSz cx="14630400" cy="8229600"/>
  <p:notesSz cx="8229600" cy="14630400"/>
  <p:embeddedFontLst>
    <p:embeddedFont>
      <p:font typeface="Prata" panose="020B0604020202020204" charset="0"/>
      <p:regular r:id="rId32"/>
    </p:embeddedFont>
    <p:embeddedFont>
      <p:font typeface="Raleway" pitchFamily="2" charset="0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1CBED8-BC88-423C-8794-B1C597DF87AD}" v="8" dt="2024-12-04T07:22:03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318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38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05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83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00190" y="14753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Fashion Trend Analysis and Business Trends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451034" y="411480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Sakshi Sanjay Dudhal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Kaustubh Arun </a:t>
            </a:r>
            <a:r>
              <a:rPr lang="en-US" sz="2800" dirty="0" err="1">
                <a:solidFill>
                  <a:schemeClr val="bg1"/>
                </a:solidFill>
                <a:latin typeface="Aptos" panose="020B0004020202020204" pitchFamily="34" charset="0"/>
              </a:rPr>
              <a:t>Pasalkar</a:t>
            </a:r>
            <a:endParaRPr lang="en-US" sz="28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800" dirty="0" err="1">
                <a:solidFill>
                  <a:schemeClr val="bg1"/>
                </a:solidFill>
                <a:latin typeface="Aptos" panose="020B0004020202020204" pitchFamily="34" charset="0"/>
              </a:rPr>
              <a:t>Adhoksh</a:t>
            </a:r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 Milind </a:t>
            </a:r>
            <a:r>
              <a:rPr lang="en-US" sz="2800" dirty="0" err="1">
                <a:solidFill>
                  <a:schemeClr val="bg1"/>
                </a:solidFill>
                <a:latin typeface="Aptos" panose="020B0004020202020204" pitchFamily="34" charset="0"/>
              </a:rPr>
              <a:t>Sonawane</a:t>
            </a:r>
            <a:endParaRPr lang="en-US" sz="28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6756440" y="5648563"/>
            <a:ext cx="232029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EB0C2D-912B-6812-5264-A3DCC98FE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653" y="355600"/>
            <a:ext cx="12423836" cy="73082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AF37FAD-D860-75C9-08FB-F6FC20192578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56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9C2BA3-0555-BC48-4294-8E0ACF2EB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91" y="147044"/>
            <a:ext cx="12898877" cy="75837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CC4812F-39EE-036B-10B9-0ABBDFB46915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11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7FD5AD-7950-6117-8403-6E803785C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81" y="330740"/>
            <a:ext cx="13424170" cy="71790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18E6793-7A90-C79B-82FD-D0F212447737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01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48E686-9AF9-06A9-867E-670D313A2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26" y="564204"/>
            <a:ext cx="13307437" cy="67704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C74A769-8AAC-8691-322D-504DEB180F4B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07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788A00-ECCC-223D-E104-1B8284979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91" y="564204"/>
            <a:ext cx="13015609" cy="692609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E6CE13-D266-3A23-D329-B06A2CCB44A6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691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846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Revenue and Quantity Correlation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6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Positive Correlation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4606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Higher quantities sold result in increased revenue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637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Linear Relationship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58582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Strong positive trend visible in scatter plot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6F7A01-6EAA-EAAE-EED2-0DFFB0EFDBDB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1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0473"/>
            <a:ext cx="82047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Correlations Unveiled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29413"/>
            <a:ext cx="3666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Strong Positive Correlation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239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price and quantity closely linked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Insight Discovery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69214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Heatmap reveals hidden relationships between variables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5FB9B2-CFCE-09C7-1A4D-D75613A4150C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56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403033"/>
            <a:ext cx="71836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and Revenue Trends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45197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35862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87880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75253" y="2792135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Peak in March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16920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Highest revenue point of the year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48079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9653" y="4325898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Significant Drops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70296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Opportunities to boost off-peak sales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028462" y="585966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9247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Monthly Fluctuations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Clear patterns for strategic planning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1D8E49D-E7F8-C389-97D1-9FC58C7D6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210" y="2419627"/>
            <a:ext cx="613243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85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953333"/>
            <a:ext cx="7381518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Time Series Decomposition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19563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2673191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Overall direction of data over time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96275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Seasonality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44031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Recurring patterns at fixed intervals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72988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Residuals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20744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Unexplained variations in the data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9BC516-A367-610A-2B91-F624E51F66D7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39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62826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Quantity Sold Forecast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ARIMA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Accurate short-term forecasts for inventory planning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Historical Patterns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 past data to predict future sales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Confidence Intervals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Understand the range of possible outcomes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C4C580-8274-7E4F-2C64-F232A0218EBF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77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6873"/>
            <a:ext cx="72590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 and Significance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5096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5" name="Text 2"/>
          <p:cNvSpPr/>
          <p:nvPr/>
        </p:nvSpPr>
        <p:spPr>
          <a:xfrm>
            <a:off x="1417439" y="2950964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Explore Customer Behavior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795713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We'll delve into purchase patterns to understand our customers better.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95096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09116" y="2950964"/>
            <a:ext cx="29757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Forecast Future Sales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441382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analysis will help predict upcoming sales and revenue trends.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6638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17439" y="5366385"/>
            <a:ext cx="4027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Improve Marketing Strategies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5856803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Data-driven insights will shape more effective marketing campaigns.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23384D-0B01-52BB-79B1-D26A0783C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78604"/>
            <a:ext cx="6543472" cy="50389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41663B-5894-43FD-D5F4-3671E6122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661481"/>
            <a:ext cx="7010400" cy="667317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88CC065-19EE-A668-C5A8-C7C741CD34A7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92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7168"/>
            <a:ext cx="65967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5610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9898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Low Frequency, Low Spending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694646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Potential for targeted promotions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05610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9898"/>
            <a:ext cx="41208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High Frequency, High Spending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694646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Loyal customers, focus on retention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05610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9898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Low Frequency, High Spending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694646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Opportunity for increased engagement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360B38-D8AE-5E21-7CF2-5A6015E52958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054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3270" y="531852"/>
            <a:ext cx="5710357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Repeat Buyer Prediction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3270" y="1522928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5000" dirty="0"/>
          </a:p>
        </p:txBody>
      </p:sp>
      <p:sp>
        <p:nvSpPr>
          <p:cNvPr id="5" name="Text 2"/>
          <p:cNvSpPr/>
          <p:nvPr/>
        </p:nvSpPr>
        <p:spPr>
          <a:xfrm>
            <a:off x="8849558" y="2402800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Frequency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163270" y="2820948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Number of purchases, key predictor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63270" y="3807143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8849558" y="4687014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Monetary Value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163270" y="5105162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spend, strong indicator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63270" y="6091357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5000" dirty="0"/>
          </a:p>
        </p:txBody>
      </p:sp>
      <p:sp>
        <p:nvSpPr>
          <p:cNvPr id="11" name="Text 8"/>
          <p:cNvSpPr/>
          <p:nvPr/>
        </p:nvSpPr>
        <p:spPr>
          <a:xfrm>
            <a:off x="8849558" y="6971228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Recency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163270" y="7389376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 since last purchase</a:t>
            </a:r>
            <a:endParaRPr lang="en-US" sz="15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B1DCF3-CB91-3CE2-B064-46574C003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81" y="3807143"/>
            <a:ext cx="5710357" cy="41141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583B83-726F-F47A-A45E-0C9477B77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82" y="1452445"/>
            <a:ext cx="5710357" cy="224112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A8D397C-ADA6-A4E4-F2E8-FDE64069B8F5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19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82693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2021 Monthly Revenue Trends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382" y="3267551"/>
            <a:ext cx="978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4610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March Peak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24610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Highest revenue month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7520" y="4469249"/>
            <a:ext cx="1737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6342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Seasonal Patterns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26342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Recurring highs and lows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6448" y="5832872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36603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Intervention Opportunities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3935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Strategies for low-performing months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929C3D-D21A-5DD9-8833-D6A9779616E8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65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14" y="576072"/>
            <a:ext cx="13485571" cy="707745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B4BD890B-90BB-B145-96AD-8718A307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048" y="933855"/>
            <a:ext cx="12856303" cy="65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90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016" y="906185"/>
            <a:ext cx="7588925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Revenue Distribution Analysis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21016" y="1981914"/>
            <a:ext cx="767476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60%</a:t>
            </a:r>
            <a:endParaRPr lang="en-US" sz="5450" dirty="0"/>
          </a:p>
        </p:txBody>
      </p:sp>
      <p:sp>
        <p:nvSpPr>
          <p:cNvPr id="5" name="Text 2"/>
          <p:cNvSpPr/>
          <p:nvPr/>
        </p:nvSpPr>
        <p:spPr>
          <a:xfrm>
            <a:off x="6221016" y="2936915"/>
            <a:ext cx="7674769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Most transactions fall in the lower to middle revenue range.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221016" y="4007287"/>
            <a:ext cx="767476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30%</a:t>
            </a:r>
            <a:endParaRPr lang="en-US" sz="5450" dirty="0"/>
          </a:p>
        </p:txBody>
      </p:sp>
      <p:sp>
        <p:nvSpPr>
          <p:cNvPr id="7" name="Text 4"/>
          <p:cNvSpPr/>
          <p:nvPr/>
        </p:nvSpPr>
        <p:spPr>
          <a:xfrm>
            <a:off x="6221016" y="4962287"/>
            <a:ext cx="7674769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significant portion contributes higher revenue per transaction.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21016" y="6032659"/>
            <a:ext cx="767476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10%</a:t>
            </a:r>
            <a:endParaRPr lang="en-US" sz="5450" dirty="0"/>
          </a:p>
        </p:txBody>
      </p:sp>
      <p:sp>
        <p:nvSpPr>
          <p:cNvPr id="9" name="Text 6"/>
          <p:cNvSpPr/>
          <p:nvPr/>
        </p:nvSpPr>
        <p:spPr>
          <a:xfrm>
            <a:off x="6221016" y="6987659"/>
            <a:ext cx="7674769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small segment of high-value transactions drives substantial revenue.</a:t>
            </a:r>
            <a:endParaRPr lang="en-US" sz="16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E20942-6D03-40F4-3B32-28E7422062C9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72187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Distribution by State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61653" y="2247781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3032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Top Performing States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Identified states contributing significantly more to overall revenue.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516053" y="4144447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84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Opportunity Analysis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Pinpointed states with potential for growth and increased market share.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514862" y="6041112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Targeted Campaigns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Developed state-specific marketing strategies to boost sales in key regions.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7BEEE-47F5-0435-C11B-6DB892E29BAB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329" y="573762"/>
            <a:ext cx="8302585" cy="651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Top 5 Products by Sales Quantity</a:t>
            </a:r>
            <a:endParaRPr lang="en-US" sz="4100" dirty="0"/>
          </a:p>
        </p:txBody>
      </p:sp>
      <p:sp>
        <p:nvSpPr>
          <p:cNvPr id="8" name="Text 1"/>
          <p:cNvSpPr/>
          <p:nvPr/>
        </p:nvSpPr>
        <p:spPr>
          <a:xfrm>
            <a:off x="1803399" y="7563910"/>
            <a:ext cx="13169741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These top-selling products dominate sales, indicating a loyal customer base and strong market positioning.</a:t>
            </a:r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B03B4-E9D7-061F-2162-49B8E5BD0FAF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FB7BE4-8725-DB7E-31D1-3989B61ED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399" y="1495812"/>
            <a:ext cx="10121901" cy="582641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6068"/>
            <a:ext cx="83402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5090160"/>
            <a:ext cx="4099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Leverage High-Value Products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5580578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Focus marketing on key revenue generators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90160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8052316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Seasonal Marketing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052316" y="5580578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Align promotions with identified trends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425446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17439" y="6425446"/>
            <a:ext cx="40201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Targeted Customer Strategies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915864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Tailor approaches to specific segments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425446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052316" y="6425446"/>
            <a:ext cx="31709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052316" y="6915864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Regularly update analysis for ongoing insights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BF8AAC-6EC1-8620-8C4C-7CC6E59A82B5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499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AF2837-E1EB-00CC-E717-379C2117EE2F}"/>
              </a:ext>
            </a:extLst>
          </p:cNvPr>
          <p:cNvSpPr txBox="1"/>
          <p:nvPr/>
        </p:nvSpPr>
        <p:spPr>
          <a:xfrm>
            <a:off x="4073237" y="3729304"/>
            <a:ext cx="7315200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en-US" sz="8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</a:t>
            </a:r>
            <a:endParaRPr lang="en-US" sz="8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5CA0A6-7264-61D7-25B8-136D6E404297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0902" y="610433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Sources and Information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902" y="2325291"/>
            <a:ext cx="553164" cy="5531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60902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Customers Dataset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260902" y="3578066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customer profiles including demographics and purchase history.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4254" y="2325291"/>
            <a:ext cx="553164" cy="5531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4254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Orders Dataset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24254" y="3578066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Detailed order information with dates, quantities, and product details.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902" y="5304115"/>
            <a:ext cx="553164" cy="5531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60902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Products Dataset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6260902" y="6556891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Complete product catalog with descriptions, prices, and categories.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4254" y="5304115"/>
            <a:ext cx="553164" cy="5531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4254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Dataset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224254" y="6556891"/>
            <a:ext cx="363164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data broken down by product, region, and time period.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B60135-7D44-ED7D-0030-EDA118EEAFDD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448"/>
            <a:ext cx="5648444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Wrangling Process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339" y="1636157"/>
            <a:ext cx="412158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Duplicate and Missing Value Check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339" y="2058472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Identified and addressed data inconsistencies to ensure accuracy.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339" y="319897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Correction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339" y="3621286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Replaced extreme values and standardized formats across datasets.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339" y="476178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Date Conversion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339" y="5184100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Transformed order dates into datetime format for temporal analysis.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339" y="63246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Merger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339" y="6746915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Combined all datasets to create a comprehensive analysis table.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everal colorful sticky notes&#10;&#10;Description automatically generated">
            <a:extLst>
              <a:ext uri="{FF2B5EF4-FFF2-40B4-BE49-F238E27FC236}">
                <a16:creationId xmlns:a16="http://schemas.microsoft.com/office/drawing/2014/main" id="{72B94334-75FF-8268-3966-83428CE90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187" y="0"/>
            <a:ext cx="1476658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22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8891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Exploratory Data Analysis Focus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382" y="3267551"/>
            <a:ext cx="978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37190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Status and age distribution analysis.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7520" y="4469249"/>
            <a:ext cx="1737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31227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Financial Performance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41293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distribution and sales by state.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6448" y="5832872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Product Analysis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41490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Identifying top-selling items and trends.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9951F0-8E9D-CE56-209C-E05417E37FFE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410" y="774873"/>
            <a:ext cx="7972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Status Distribution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39410" y="18602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Active Customers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39410" y="25057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majority of our customer base is actively engaging with our products and services.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00403" y="1891036"/>
            <a:ext cx="30357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Non-Active Customers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00403" y="260357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significant portion of customers are inactive, presenting a re-engagement opportunity.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92F1BD-9B42-26A5-7240-D1C0E2A1D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4875" y="3919787"/>
            <a:ext cx="5860832" cy="39488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52B2D0-FDA7-8959-CF45-41CED2F13BBE}"/>
              </a:ext>
            </a:extLst>
          </p:cNvPr>
          <p:cNvSpPr/>
          <p:nvPr/>
        </p:nvSpPr>
        <p:spPr>
          <a:xfrm>
            <a:off x="12779707" y="7730836"/>
            <a:ext cx="1769423" cy="427512"/>
          </a:xfrm>
          <a:prstGeom prst="rect">
            <a:avLst/>
          </a:prstGeom>
          <a:solidFill>
            <a:srgbClr val="1B1C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5560"/>
            <a:ext cx="72635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Age Distribution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06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Adults Dominate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"Adults" age group forms the largest segment of our customer base.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228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Marketing Focus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insight guides our primary target demographic for marketing efforts.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0604" y="5160883"/>
            <a:ext cx="31213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Age-Specific Strategies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Tailored approaches for different age groups can enhance engagement across segments.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2A5F73-1A27-4950-89FB-D488955AA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52" y="117389"/>
            <a:ext cx="14388079" cy="799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72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647</Words>
  <Application>Microsoft Office PowerPoint</Application>
  <PresentationFormat>Custom</PresentationFormat>
  <Paragraphs>161</Paragraphs>
  <Slides>29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Prata</vt:lpstr>
      <vt:lpstr>Raleway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Sakshi Dudhal</cp:lastModifiedBy>
  <cp:revision>5</cp:revision>
  <dcterms:created xsi:type="dcterms:W3CDTF">2024-12-04T06:53:31Z</dcterms:created>
  <dcterms:modified xsi:type="dcterms:W3CDTF">2024-12-04T07:43:15Z</dcterms:modified>
</cp:coreProperties>
</file>